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1"/>
  </p:notesMasterIdLst>
  <p:sldIdLst>
    <p:sldId id="256" r:id="rId5"/>
    <p:sldId id="260" r:id="rId6"/>
    <p:sldId id="712" r:id="rId7"/>
    <p:sldId id="718" r:id="rId8"/>
    <p:sldId id="727" r:id="rId9"/>
    <p:sldId id="728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FF"/>
    <a:srgbClr val="00FF00"/>
    <a:srgbClr val="FF0000"/>
    <a:srgbClr val="C828C0"/>
    <a:srgbClr val="27C336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54"/>
    <p:restoredTop sz="94660"/>
  </p:normalViewPr>
  <p:slideViewPr>
    <p:cSldViewPr showGuides="1">
      <p:cViewPr varScale="1">
        <p:scale>
          <a:sx n="84" d="100"/>
          <a:sy n="84" d="100"/>
        </p:scale>
        <p:origin x="-1446" y="-78"/>
      </p:cViewPr>
      <p:guideLst>
        <p:guide orient="horz" pos="255"/>
        <p:guide pos="10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2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SzPct val="80000"/>
              <a:buFont typeface="Arial" panose="020B0604020202020204" pitchFamily="34" charset="0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SzPct val="80000"/>
              <a:buFont typeface="Arial" panose="020B0604020202020204" pitchFamily="34" charset="0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35000"/>
              </a:lnSpc>
              <a:spcBef>
                <a:spcPct val="20000"/>
              </a:spcBef>
              <a:spcAft>
                <a:spcPct val="0"/>
              </a:spcAft>
              <a:buClr>
                <a:srgbClr val="0066CC"/>
              </a:buClr>
              <a:buSzPct val="80000"/>
              <a:buFont typeface="Arial" panose="020B0604020202020204" pitchFamily="34" charset="0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85112" cy="863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r>
              <a:rPr lang="zh-CN" altLang="zh-CN" dirty="0"/>
              <a:t> </a:t>
            </a: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lnSpc>
          <a:spcPct val="135000"/>
        </a:lnSpc>
        <a:spcBef>
          <a:spcPct val="20000"/>
        </a:spcBef>
        <a:spcAft>
          <a:spcPct val="0"/>
        </a:spcAft>
        <a:buClr>
          <a:srgbClr val="0066CC"/>
        </a:buClr>
        <a:buSzPct val="80000"/>
        <a:buFont typeface="Arial" panose="020B0604020202020204" pitchFamily="34" charset="0"/>
        <a:buBlip>
          <a:blip r:embed="rId12"/>
        </a:buBlip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80000"/>
        <a:buBlip>
          <a:blip r:embed="rId13"/>
        </a:buBlip>
        <a:defRPr sz="2800" b="1">
          <a:solidFill>
            <a:srgbClr val="003399"/>
          </a:solidFill>
          <a:latin typeface="+mn-lt"/>
          <a:ea typeface="楷体_GB2312" pitchFamily="49" charset="-122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85112" cy="863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r>
              <a:rPr lang="zh-CN" altLang="zh-CN" dirty="0"/>
              <a:t> </a:t>
            </a: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lnSpc>
          <a:spcPct val="135000"/>
        </a:lnSpc>
        <a:spcBef>
          <a:spcPct val="20000"/>
        </a:spcBef>
        <a:spcAft>
          <a:spcPct val="0"/>
        </a:spcAft>
        <a:buClr>
          <a:srgbClr val="0066CC"/>
        </a:buClr>
        <a:buSzPct val="80000"/>
        <a:buFont typeface="Arial" panose="020B0604020202020204" pitchFamily="34" charset="0"/>
        <a:buBlip>
          <a:blip r:embed="rId12"/>
        </a:buBlip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80000"/>
        <a:buBlip>
          <a:blip r:embed="rId13"/>
        </a:buBlip>
        <a:defRPr sz="2800" b="1">
          <a:solidFill>
            <a:srgbClr val="003399"/>
          </a:solidFill>
          <a:latin typeface="+mn-lt"/>
          <a:ea typeface="楷体_GB2312" pitchFamily="49" charset="-122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85112" cy="863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lvl="0"/>
            <a:r>
              <a:rPr lang="zh-CN" altLang="zh-CN" dirty="0"/>
              <a:t> </a:t>
            </a:r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6" name="日期占位符 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灯片编号占位符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lnSpc>
          <a:spcPct val="135000"/>
        </a:lnSpc>
        <a:spcBef>
          <a:spcPct val="20000"/>
        </a:spcBef>
        <a:spcAft>
          <a:spcPct val="0"/>
        </a:spcAft>
        <a:buClr>
          <a:srgbClr val="0066CC"/>
        </a:buClr>
        <a:buSzPct val="80000"/>
        <a:buFont typeface="Arial" panose="020B0604020202020204" pitchFamily="34" charset="0"/>
        <a:buBlip>
          <a:blip r:embed="rId12"/>
        </a:buBlip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SzPct val="80000"/>
        <a:buBlip>
          <a:blip r:embed="rId13"/>
        </a:buBlip>
        <a:defRPr sz="2800" b="1">
          <a:solidFill>
            <a:srgbClr val="003399"/>
          </a:solidFill>
          <a:latin typeface="+mn-lt"/>
          <a:ea typeface="楷体_GB2312" pitchFamily="49" charset="-122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4098" name="矩形 9"/>
          <p:cNvSpPr/>
          <p:nvPr/>
        </p:nvSpPr>
        <p:spPr>
          <a:xfrm>
            <a:off x="0" y="1857375"/>
            <a:ext cx="9144000" cy="1728788"/>
          </a:xfrm>
          <a:prstGeom prst="rect">
            <a:avLst/>
          </a:prstGeom>
          <a:solidFill>
            <a:schemeClr val="hlink"/>
          </a:solidFill>
          <a:ln w="9525">
            <a:noFill/>
          </a:ln>
        </p:spPr>
        <p:txBody>
          <a:bodyPr lIns="68557" tIns="34278" rIns="68557" bIns="34278"/>
          <a:p>
            <a:pPr>
              <a:lnSpc>
                <a:spcPct val="135000"/>
              </a:lnSpc>
              <a:buClr>
                <a:srgbClr val="0066CC"/>
              </a:buClr>
              <a:buSzPct val="80000"/>
            </a:pPr>
            <a:endParaRPr lang="zh-CN" altLang="en-US" b="1" dirty="0">
              <a:solidFill>
                <a:srgbClr val="00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9" name="TextBox 12"/>
          <p:cNvSpPr txBox="1"/>
          <p:nvPr/>
        </p:nvSpPr>
        <p:spPr>
          <a:xfrm>
            <a:off x="857250" y="2071688"/>
            <a:ext cx="7673975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年基层农技推广体系改革与建设补助项目实施方案解读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5122" name="TextBox 5"/>
          <p:cNvSpPr txBox="1"/>
          <p:nvPr/>
        </p:nvSpPr>
        <p:spPr>
          <a:xfrm>
            <a:off x="1285875" y="1419860"/>
            <a:ext cx="7634288" cy="41516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66700" indent="-266700">
              <a:lnSpc>
                <a:spcPct val="100000"/>
              </a:lnSpc>
              <a:spcAft>
                <a:spcPct val="50000"/>
              </a:spcAft>
              <a:buClr>
                <a:srgbClr val="99CC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年农技推广补助项目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总体思路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indent="-266700">
              <a:lnSpc>
                <a:spcPct val="100000"/>
              </a:lnSpc>
              <a:spcAft>
                <a:spcPct val="50000"/>
              </a:spcAft>
              <a:buClr>
                <a:srgbClr val="99CC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年农技推广补助项目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实施原则</a:t>
            </a:r>
            <a:endParaRPr lang="en-US" altLang="zh-CN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indent="-266700">
              <a:lnSpc>
                <a:spcPct val="100000"/>
              </a:lnSpc>
              <a:spcAft>
                <a:spcPct val="50000"/>
              </a:spcAft>
              <a:buClr>
                <a:srgbClr val="99CC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年农技推广补助项目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目标任务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indent="-266700">
              <a:lnSpc>
                <a:spcPct val="100000"/>
              </a:lnSpc>
              <a:spcAft>
                <a:spcPct val="50000"/>
              </a:spcAft>
              <a:buClr>
                <a:srgbClr val="99CC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2021年农技推广补助项目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实施内容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indent="-266700">
              <a:lnSpc>
                <a:spcPct val="100000"/>
              </a:lnSpc>
              <a:spcAft>
                <a:spcPct val="50000"/>
              </a:spcAft>
              <a:buClr>
                <a:srgbClr val="99CC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年农技推广补助项目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支持环节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66700" indent="-266700">
              <a:lnSpc>
                <a:spcPct val="100000"/>
              </a:lnSpc>
              <a:spcAft>
                <a:spcPct val="50000"/>
              </a:spcAft>
              <a:buClr>
                <a:srgbClr val="99CC00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年农技推广补助项目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绩效管理</a:t>
            </a:r>
            <a:endParaRPr lang="zh-CN" altLang="en-US" sz="2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23" name="直接连接符 4"/>
          <p:cNvCxnSpPr/>
          <p:nvPr/>
        </p:nvCxnSpPr>
        <p:spPr>
          <a:xfrm>
            <a:off x="1285875" y="2500313"/>
            <a:ext cx="5857875" cy="1587"/>
          </a:xfrm>
          <a:prstGeom prst="line">
            <a:avLst/>
          </a:prstGeom>
          <a:ln w="38100" cap="flat" cmpd="sng">
            <a:solidFill>
              <a:srgbClr val="57CFFF"/>
            </a:solidFill>
            <a:prstDash val="sysDot"/>
            <a:headEnd type="none" w="med" len="med"/>
            <a:tailEnd type="none" w="med" len="med"/>
          </a:ln>
        </p:spPr>
      </p:cxnSp>
      <p:cxnSp>
        <p:nvCxnSpPr>
          <p:cNvPr id="5124" name="直接连接符 5"/>
          <p:cNvCxnSpPr/>
          <p:nvPr/>
        </p:nvCxnSpPr>
        <p:spPr>
          <a:xfrm>
            <a:off x="1285875" y="3357563"/>
            <a:ext cx="5786438" cy="1587"/>
          </a:xfrm>
          <a:prstGeom prst="line">
            <a:avLst/>
          </a:prstGeom>
          <a:ln w="38100" cap="flat" cmpd="sng">
            <a:solidFill>
              <a:srgbClr val="57CFFF"/>
            </a:solidFill>
            <a:prstDash val="sysDot"/>
            <a:headEnd type="none" w="med" len="med"/>
            <a:tailEnd type="none" w="med" len="med"/>
          </a:ln>
        </p:spPr>
      </p:cxnSp>
      <p:cxnSp>
        <p:nvCxnSpPr>
          <p:cNvPr id="5125" name="直接连接符 6"/>
          <p:cNvCxnSpPr/>
          <p:nvPr/>
        </p:nvCxnSpPr>
        <p:spPr>
          <a:xfrm>
            <a:off x="1285875" y="4214813"/>
            <a:ext cx="5857875" cy="1587"/>
          </a:xfrm>
          <a:prstGeom prst="line">
            <a:avLst/>
          </a:prstGeom>
          <a:ln w="38100" cap="flat" cmpd="sng">
            <a:solidFill>
              <a:srgbClr val="57CFFF"/>
            </a:solidFill>
            <a:prstDash val="sysDot"/>
            <a:headEnd type="none" w="med" len="med"/>
            <a:tailEnd type="none" w="med" len="med"/>
          </a:ln>
        </p:spPr>
      </p:cxnSp>
      <p:cxnSp>
        <p:nvCxnSpPr>
          <p:cNvPr id="5126" name="直接连接符 6"/>
          <p:cNvCxnSpPr/>
          <p:nvPr/>
        </p:nvCxnSpPr>
        <p:spPr>
          <a:xfrm>
            <a:off x="1285875" y="5000625"/>
            <a:ext cx="5857875" cy="1588"/>
          </a:xfrm>
          <a:prstGeom prst="line">
            <a:avLst/>
          </a:prstGeom>
          <a:ln w="38100" cap="flat" cmpd="sng">
            <a:solidFill>
              <a:srgbClr val="57CFFF"/>
            </a:solidFill>
            <a:prstDash val="sysDot"/>
            <a:headEnd type="none" w="med" len="med"/>
            <a:tailEnd type="none" w="med" len="med"/>
          </a:ln>
        </p:spPr>
      </p:cxnSp>
      <p:pic>
        <p:nvPicPr>
          <p:cNvPr id="5127" name="图片 8" descr="about_us_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188" y="214313"/>
            <a:ext cx="1285875" cy="12858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5128" name="直接连接符 6"/>
          <p:cNvCxnSpPr/>
          <p:nvPr/>
        </p:nvCxnSpPr>
        <p:spPr>
          <a:xfrm>
            <a:off x="1285875" y="5857875"/>
            <a:ext cx="5857875" cy="1588"/>
          </a:xfrm>
          <a:prstGeom prst="line">
            <a:avLst/>
          </a:prstGeom>
          <a:ln w="38100" cap="flat" cmpd="sng">
            <a:solidFill>
              <a:srgbClr val="57CFFF"/>
            </a:solidFill>
            <a:prstDash val="sysDot"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Oval 3"/>
          <p:cNvSpPr/>
          <p:nvPr/>
        </p:nvSpPr>
        <p:spPr>
          <a:xfrm>
            <a:off x="4643438" y="2714625"/>
            <a:ext cx="3743325" cy="3624263"/>
          </a:xfrm>
          <a:prstGeom prst="ellipse">
            <a:avLst/>
          </a:prstGeom>
          <a:gradFill rotWithShape="1">
            <a:gsLst>
              <a:gs pos="0">
                <a:srgbClr val="E6E6E6">
                  <a:alpha val="100000"/>
                </a:srgbClr>
              </a:gs>
              <a:gs pos="14999">
                <a:srgbClr val="7D8496">
                  <a:alpha val="100000"/>
                </a:srgbClr>
              </a:gs>
              <a:gs pos="53000">
                <a:srgbClr val="E6E6E6">
                  <a:alpha val="100000"/>
                </a:srgbClr>
              </a:gs>
              <a:gs pos="67999">
                <a:srgbClr val="7D8496">
                  <a:alpha val="100000"/>
                </a:srgbClr>
              </a:gs>
              <a:gs pos="92999">
                <a:srgbClr val="E6E6E6">
                  <a:alpha val="100000"/>
                </a:srgbClr>
              </a:gs>
              <a:gs pos="100000">
                <a:srgbClr val="FFFFFF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1" name="Oval 4"/>
          <p:cNvSpPr/>
          <p:nvPr/>
        </p:nvSpPr>
        <p:spPr>
          <a:xfrm>
            <a:off x="6357938" y="4714875"/>
            <a:ext cx="1357312" cy="14287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A1A1A1"/>
              </a:gs>
              <a:gs pos="100000">
                <a:srgbClr val="FFFFFF"/>
              </a:gs>
            </a:gsLst>
            <a:lin ang="18900000" scaled="1"/>
            <a:tileRect/>
          </a:gradFill>
          <a:ln w="9525">
            <a:noFill/>
          </a:ln>
          <a:effectLst>
            <a:prstShdw prst="shdw17" dist="17961" dir="2699999">
              <a:srgbClr val="999999"/>
            </a:prstShdw>
          </a:effectLst>
        </p:spPr>
        <p:txBody>
          <a:bodyPr wrap="none" anchor="ctr" anchorCtr="0"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endParaRPr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2" name="Group 6"/>
          <p:cNvGrpSpPr/>
          <p:nvPr/>
        </p:nvGrpSpPr>
        <p:grpSpPr>
          <a:xfrm>
            <a:off x="4714875" y="3571875"/>
            <a:ext cx="1466850" cy="1447800"/>
            <a:chOff x="0" y="0"/>
            <a:chExt cx="751" cy="741"/>
          </a:xfrm>
        </p:grpSpPr>
        <p:sp>
          <p:nvSpPr>
            <p:cNvPr id="7187" name="Oval 37"/>
            <p:cNvSpPr/>
            <p:nvPr/>
          </p:nvSpPr>
          <p:spPr>
            <a:xfrm>
              <a:off x="20" y="32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101031"/>
                </a:gs>
              </a:gsLst>
              <a:lin ang="5400000" scaled="1"/>
              <a:tileRect/>
            </a:gradFill>
            <a:ln w="38100" cap="flat" cmpd="sng">
              <a:solidFill>
                <a:srgbClr val="F8F8F8">
                  <a:alpha val="76862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FontTx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7188" name="Picture 38" descr="cir_lighteffect0"/>
            <p:cNvPicPr>
              <a:picLocks noChangeAspect="1"/>
            </p:cNvPicPr>
            <p:nvPr/>
          </p:nvPicPr>
          <p:blipFill>
            <a:blip r:embed="rId1">
              <a:lum bright="17999" contrast="-12000"/>
            </a:blip>
            <a:stretch>
              <a:fillRect/>
            </a:stretch>
          </p:blipFill>
          <p:spPr>
            <a:xfrm>
              <a:off x="0" y="0"/>
              <a:ext cx="751" cy="64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3" name="Rectangle 39"/>
          <p:cNvSpPr/>
          <p:nvPr/>
        </p:nvSpPr>
        <p:spPr>
          <a:xfrm>
            <a:off x="4716463" y="4005263"/>
            <a:ext cx="135572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20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4" name="Group 10"/>
          <p:cNvGrpSpPr/>
          <p:nvPr/>
        </p:nvGrpSpPr>
        <p:grpSpPr>
          <a:xfrm>
            <a:off x="6643688" y="2714625"/>
            <a:ext cx="1466850" cy="1447800"/>
            <a:chOff x="0" y="0"/>
            <a:chExt cx="751" cy="741"/>
          </a:xfrm>
        </p:grpSpPr>
        <p:sp>
          <p:nvSpPr>
            <p:cNvPr id="7185" name="Oval 44"/>
            <p:cNvSpPr/>
            <p:nvPr/>
          </p:nvSpPr>
          <p:spPr>
            <a:xfrm>
              <a:off x="20" y="32"/>
              <a:ext cx="716" cy="7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003131"/>
                </a:gs>
              </a:gsLst>
              <a:lin ang="5400000" scaled="1"/>
              <a:tileRect/>
            </a:gradFill>
            <a:ln w="38100" cap="flat" cmpd="sng">
              <a:solidFill>
                <a:srgbClr val="F8F8F8">
                  <a:alpha val="76862"/>
                </a:srgbClr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>
                <a:buFontTx/>
              </a:pP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7186" name="Picture 45" descr="cir_lighteffect0"/>
            <p:cNvPicPr>
              <a:picLocks noChangeAspect="1"/>
            </p:cNvPicPr>
            <p:nvPr/>
          </p:nvPicPr>
          <p:blipFill>
            <a:blip r:embed="rId1">
              <a:lum bright="17999" contrast="-12000"/>
            </a:blip>
            <a:stretch>
              <a:fillRect/>
            </a:stretch>
          </p:blipFill>
          <p:spPr>
            <a:xfrm>
              <a:off x="0" y="0"/>
              <a:ext cx="751" cy="64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301" name="AutoShape 49"/>
          <p:cNvSpPr/>
          <p:nvPr/>
        </p:nvSpPr>
        <p:spPr bwMode="auto">
          <a:xfrm>
            <a:off x="3132138" y="3860800"/>
            <a:ext cx="1295400" cy="649288"/>
          </a:xfrm>
          <a:custGeom>
            <a:avLst/>
            <a:gdLst>
              <a:gd name="T0" fmla="*/ 3375 w 21600"/>
              <a:gd name="T1" fmla="*/ 5400 h 21600"/>
              <a:gd name="T2" fmla="*/ 18900 w 21600"/>
              <a:gd name="T3" fmla="*/ 16200 h 21600"/>
            </a:gdLst>
            <a:ahLst/>
            <a:cxnLst>
              <a:cxn ang="0">
                <a:pos x="16200" y="0"/>
              </a:cxn>
              <a:cxn ang="0">
                <a:pos x="16200" y="5400"/>
              </a:cxn>
              <a:cxn ang="0">
                <a:pos x="3375" y="5400"/>
              </a:cxn>
              <a:cxn ang="0">
                <a:pos x="3375" y="16200"/>
              </a:cxn>
              <a:cxn ang="0">
                <a:pos x="16200" y="16200"/>
              </a:cxn>
              <a:cxn ang="0">
                <a:pos x="16200" y="21600"/>
              </a:cxn>
              <a:cxn ang="0">
                <a:pos x="21600" y="10800"/>
              </a:cxn>
              <a:cxn ang="0">
                <a:pos x="1350" y="5400"/>
              </a:cxn>
              <a:cxn ang="0">
                <a:pos x="1350" y="16200"/>
              </a:cxn>
              <a:cxn ang="0">
                <a:pos x="2700" y="16200"/>
              </a:cxn>
              <a:cxn ang="0">
                <a:pos x="2700" y="5400"/>
              </a:cxn>
              <a:cxn ang="0">
                <a:pos x="0" y="5400"/>
              </a:cxn>
              <a:cxn ang="0">
                <a:pos x="0" y="16200"/>
              </a:cxn>
              <a:cxn ang="0">
                <a:pos x="675" y="16200"/>
              </a:cxn>
              <a:cxn ang="0">
                <a:pos x="675" y="5400"/>
              </a:cxn>
            </a:cxnLst>
            <a:rect l="T0" t="T1" r="T2" b="T3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176" name="Group 14"/>
          <p:cNvGrpSpPr/>
          <p:nvPr/>
        </p:nvGrpSpPr>
        <p:grpSpPr>
          <a:xfrm>
            <a:off x="571500" y="1412875"/>
            <a:ext cx="6143625" cy="792163"/>
            <a:chOff x="0" y="0"/>
            <a:chExt cx="2585" cy="499"/>
          </a:xfrm>
        </p:grpSpPr>
        <p:sp>
          <p:nvSpPr>
            <p:cNvPr id="12303" name="五边形 24"/>
            <p:cNvSpPr>
              <a:spLocks noChangeArrowheads="1"/>
            </p:cNvSpPr>
            <p:nvPr/>
          </p:nvSpPr>
          <p:spPr bwMode="auto">
            <a:xfrm>
              <a:off x="136" y="45"/>
              <a:ext cx="2449" cy="432"/>
            </a:xfrm>
            <a:prstGeom prst="homePlate">
              <a:avLst>
                <a:gd name="adj" fmla="val 49997"/>
              </a:avLst>
            </a:prstGeom>
            <a:solidFill>
              <a:srgbClr val="CCCC00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7184" name="AutoShape 53"/>
            <p:cNvSpPr/>
            <p:nvPr/>
          </p:nvSpPr>
          <p:spPr>
            <a:xfrm>
              <a:off x="0" y="0"/>
              <a:ext cx="2256" cy="4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96861"/>
              </a:schemeClr>
            </a:solidFill>
            <a:ln w="9525">
              <a:noFill/>
            </a:ln>
          </p:spPr>
          <p:txBody>
            <a:bodyPr wrap="none" anchor="ctr" anchorCtr="0"/>
            <a:p>
              <a:pPr algn="ctr">
                <a:lnSpc>
                  <a:spcPct val="125000"/>
                </a:lnSpc>
              </a:pP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305" name="TextBox 46"/>
          <p:cNvSpPr txBox="1">
            <a:spLocks noChangeArrowheads="1"/>
          </p:cNvSpPr>
          <p:nvPr/>
        </p:nvSpPr>
        <p:spPr bwMode="auto">
          <a:xfrm>
            <a:off x="857250" y="3789363"/>
            <a:ext cx="241935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实施农业</a:t>
            </a:r>
            <a:endParaRPr kumimoji="0" lang="zh-CN" altLang="en-US" sz="4000" b="1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7178" name="Rectangle 39"/>
          <p:cNvSpPr/>
          <p:nvPr/>
        </p:nvSpPr>
        <p:spPr>
          <a:xfrm>
            <a:off x="6643688" y="3143250"/>
            <a:ext cx="145097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9" name="矩形 86"/>
          <p:cNvSpPr/>
          <p:nvPr/>
        </p:nvSpPr>
        <p:spPr>
          <a:xfrm>
            <a:off x="1214438" y="357188"/>
            <a:ext cx="3168650" cy="7493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lIns="1152000" tIns="0" rIns="0" bIns="0" anchor="ctr" anchorCtr="0"/>
          <a:p>
            <a:pPr>
              <a:buClr>
                <a:schemeClr val="tx1"/>
              </a:buClr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总体思路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0" name="椭圆 87"/>
          <p:cNvSpPr/>
          <p:nvPr/>
        </p:nvSpPr>
        <p:spPr>
          <a:xfrm>
            <a:off x="1428750" y="428625"/>
            <a:ext cx="652463" cy="600075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 lIns="68580" tIns="34290" rIns="68580" bIns="34290" anchor="ctr" anchorCtr="0"/>
          <a:p>
            <a:pPr algn="ctr"/>
            <a:r>
              <a:rPr lang="en-US" altLang="zh-CN" sz="3600" b="1" dirty="0">
                <a:latin typeface="Bell MT" pitchFamily="18" charset="0"/>
              </a:rPr>
              <a:t>1</a:t>
            </a:r>
            <a:endParaRPr lang="en-US" altLang="zh-CN" sz="3600" b="1" dirty="0">
              <a:latin typeface="Bell MT" pitchFamily="18" charset="0"/>
            </a:endParaRPr>
          </a:p>
        </p:txBody>
      </p:sp>
      <p:pic>
        <p:nvPicPr>
          <p:cNvPr id="7181" name="图片 20" descr="about_us_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5"/>
            <a:ext cx="1071563" cy="1071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82" name="矩形 22"/>
          <p:cNvSpPr/>
          <p:nvPr/>
        </p:nvSpPr>
        <p:spPr>
          <a:xfrm>
            <a:off x="642938" y="1571625"/>
            <a:ext cx="5357812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以习近平总书记视察山西重要讲话重要指示为指引</a:t>
            </a:r>
            <a:endParaRPr lang="zh-CN" altLang="en-US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AutoShape 3" descr="u=4222489438,844796797&amp;fm=21&amp;gp=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7" name="AutoShape 4" descr="u=4222489438,844796797&amp;fm=21&amp;gp=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8" name="Rectangle 9"/>
          <p:cNvSpPr>
            <a:spLocks noGrp="1"/>
          </p:cNvSpPr>
          <p:nvPr>
            <p:ph idx="4294967295"/>
          </p:nvPr>
        </p:nvSpPr>
        <p:spPr>
          <a:xfrm>
            <a:off x="571500" y="2143125"/>
            <a:ext cx="8572500" cy="32289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3600" dirty="0"/>
              <a:t>坚持统筹兼顾        </a:t>
            </a:r>
            <a:r>
              <a:rPr lang="zh-CN" altLang="en-US" sz="3600" dirty="0">
                <a:solidFill>
                  <a:schemeClr val="folHlink"/>
                </a:solidFill>
              </a:rPr>
              <a:t>重点支持有意愿</a:t>
            </a:r>
            <a:endParaRPr lang="en-US" altLang="zh-CN" sz="3600" dirty="0">
              <a:solidFill>
                <a:schemeClr val="folHlink"/>
              </a:solidFill>
            </a:endParaRPr>
          </a:p>
          <a:p>
            <a:pPr eaLnBrk="1" hangingPunct="1"/>
            <a:r>
              <a:rPr lang="zh-CN" altLang="en-US" sz="3600" dirty="0"/>
              <a:t>坚持注重实效        </a:t>
            </a:r>
            <a:r>
              <a:rPr lang="zh-CN" altLang="en-US" sz="3600" dirty="0">
                <a:solidFill>
                  <a:schemeClr val="folHlink"/>
                </a:solidFill>
              </a:rPr>
              <a:t>重点关注质量和成效</a:t>
            </a:r>
            <a:endParaRPr lang="zh-CN" altLang="en-US" sz="3600" dirty="0">
              <a:solidFill>
                <a:schemeClr val="folHlink"/>
              </a:solidFill>
            </a:endParaRPr>
          </a:p>
          <a:p>
            <a:pPr eaLnBrk="1" hangingPunct="1"/>
            <a:r>
              <a:rPr lang="zh-CN" altLang="en-US" sz="3600" dirty="0"/>
              <a:t>坚持创新引领        </a:t>
            </a:r>
            <a:r>
              <a:rPr lang="zh-CN" altLang="en-US" sz="3600" dirty="0">
                <a:solidFill>
                  <a:schemeClr val="folHlink"/>
                </a:solidFill>
              </a:rPr>
              <a:t>鼓励探索活力机制</a:t>
            </a:r>
            <a:endParaRPr lang="zh-CN" altLang="en-US" sz="3600" dirty="0">
              <a:solidFill>
                <a:schemeClr val="folHlink"/>
              </a:solidFill>
            </a:endParaRPr>
          </a:p>
        </p:txBody>
      </p:sp>
      <p:pic>
        <p:nvPicPr>
          <p:cNvPr id="11269" name="图片 6" descr="about_us_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0500" y="571500"/>
            <a:ext cx="1285875" cy="1285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AutoShape 3" descr="u=4222489438,844796797&amp;fm=21&amp;gp=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79" name="AutoShape 4" descr="u=4222489438,844796797&amp;fm=21&amp;gp=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0" name="矩形 86"/>
          <p:cNvSpPr/>
          <p:nvPr/>
        </p:nvSpPr>
        <p:spPr>
          <a:xfrm>
            <a:off x="1285875" y="357188"/>
            <a:ext cx="3022600" cy="7493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lIns="0" tIns="0" rIns="0" bIns="0" anchor="ctr" anchorCtr="0"/>
          <a:p>
            <a:pPr>
              <a:buClr>
                <a:schemeClr val="tx1"/>
              </a:buClr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支持环节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1" name="AutoShape 24"/>
          <p:cNvSpPr/>
          <p:nvPr/>
        </p:nvSpPr>
        <p:spPr>
          <a:xfrm>
            <a:off x="323850" y="1628775"/>
            <a:ext cx="8496300" cy="4608513"/>
          </a:xfrm>
          <a:prstGeom prst="roundRect">
            <a:avLst>
              <a:gd name="adj" fmla="val 16667"/>
            </a:avLst>
          </a:prstGeom>
          <a:noFill/>
          <a:ln w="3175" cap="flat" cmpd="sng">
            <a:solidFill>
              <a:srgbClr val="FF00FF"/>
            </a:solidFill>
            <a:prstDash val="dash"/>
            <a:headEnd type="none" w="med" len="med"/>
            <a:tailEnd type="none" w="med" len="med"/>
          </a:ln>
        </p:spPr>
        <p:txBody>
          <a:bodyPr wrap="none" anchor="ctr" anchorCtr="0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2" name="MH_SubTitle_1"/>
          <p:cNvSpPr/>
          <p:nvPr/>
        </p:nvSpPr>
        <p:spPr>
          <a:xfrm>
            <a:off x="971550" y="3213100"/>
            <a:ext cx="3095625" cy="792163"/>
          </a:xfrm>
          <a:prstGeom prst="homePlate">
            <a:avLst>
              <a:gd name="adj" fmla="val 21764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农业科技示范展示基地建设补助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3" name="MH_SubTitle_1"/>
          <p:cNvSpPr/>
          <p:nvPr/>
        </p:nvSpPr>
        <p:spPr>
          <a:xfrm>
            <a:off x="4500563" y="1989138"/>
            <a:ext cx="3455987" cy="792162"/>
          </a:xfrm>
          <a:prstGeom prst="homePlate">
            <a:avLst>
              <a:gd name="adj" fmla="val 21773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基层农技人员能力建设补助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328" name="MH_SubTitle_1"/>
          <p:cNvSpPr>
            <a:spLocks noChangeArrowheads="1"/>
          </p:cNvSpPr>
          <p:nvPr/>
        </p:nvSpPr>
        <p:spPr bwMode="auto">
          <a:xfrm>
            <a:off x="971550" y="1989138"/>
            <a:ext cx="3095625" cy="792163"/>
          </a:xfrm>
          <a:prstGeom prst="homePlate">
            <a:avLst>
              <a:gd name="adj" fmla="val 21764"/>
            </a:avLst>
          </a:prstGeom>
          <a:solidFill>
            <a:srgbClr val="FFCC99"/>
          </a:solidFill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/>
              </a:rPr>
              <a:t>农业重大技术协同推广计划补助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24585" name="MH_SubTitle_1"/>
          <p:cNvSpPr/>
          <p:nvPr/>
        </p:nvSpPr>
        <p:spPr>
          <a:xfrm>
            <a:off x="4500563" y="3214688"/>
            <a:ext cx="3455987" cy="785812"/>
          </a:xfrm>
          <a:prstGeom prst="homePlate">
            <a:avLst>
              <a:gd name="adj" fmla="val 21765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农业科技示范主体补助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6" name="MH_SubTitle_1"/>
          <p:cNvSpPr/>
          <p:nvPr/>
        </p:nvSpPr>
        <p:spPr>
          <a:xfrm>
            <a:off x="1000125" y="4286250"/>
            <a:ext cx="3095625" cy="790575"/>
          </a:xfrm>
          <a:prstGeom prst="homePlate">
            <a:avLst>
              <a:gd name="adj" fmla="val 21808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农技人员推广服务补助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7" name="MH_SubTitle_1"/>
          <p:cNvSpPr/>
          <p:nvPr/>
        </p:nvSpPr>
        <p:spPr>
          <a:xfrm>
            <a:off x="4572000" y="4286250"/>
            <a:ext cx="3455988" cy="792163"/>
          </a:xfrm>
          <a:prstGeom prst="homePlate">
            <a:avLst>
              <a:gd name="adj" fmla="val 21753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农技推广服务信息化建设补助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8" name="MH_SubTitle_1"/>
          <p:cNvSpPr/>
          <p:nvPr/>
        </p:nvSpPr>
        <p:spPr>
          <a:xfrm>
            <a:off x="4572000" y="5286375"/>
            <a:ext cx="3357563" cy="720725"/>
          </a:xfrm>
          <a:prstGeom prst="homePlate">
            <a:avLst>
              <a:gd name="adj" fmla="val 21740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589" name="图片 12" descr="about_us_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2875"/>
            <a:ext cx="1214438" cy="1214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90" name="MH_SubTitle_1"/>
          <p:cNvSpPr/>
          <p:nvPr/>
        </p:nvSpPr>
        <p:spPr>
          <a:xfrm>
            <a:off x="1000125" y="5286375"/>
            <a:ext cx="3071813" cy="720725"/>
          </a:xfrm>
          <a:prstGeom prst="homePlate">
            <a:avLst>
              <a:gd name="adj" fmla="val 21744"/>
            </a:avLst>
          </a:prstGeom>
          <a:solidFill>
            <a:srgbClr val="FFCC99"/>
          </a:solidFill>
          <a:ln w="9525">
            <a:noFill/>
          </a:ln>
        </p:spPr>
        <p:txBody>
          <a:bodyPr anchor="ctr" anchorCtr="0"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基层农技推广特聘人员服务补助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3"/>
          <p:cNvSpPr/>
          <p:nvPr/>
        </p:nvSpPr>
        <p:spPr>
          <a:xfrm>
            <a:off x="3779838" y="2420938"/>
            <a:ext cx="5078412" cy="31670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0066CC"/>
              </a:buClr>
              <a:buSzPct val="80000"/>
              <a:buBlip>
                <a:blip r:embed="rId1"/>
              </a:buBlip>
            </a:pP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全程绩效管理</a:t>
            </a:r>
            <a:endParaRPr lang="zh-CN" altLang="en-US" sz="3200" b="1" dirty="0">
              <a:solidFill>
                <a:schemeClr val="folHlin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0066CC"/>
              </a:buClr>
              <a:buSzPct val="80000"/>
              <a:buBlip>
                <a:blip r:embed="rId1"/>
              </a:buBlip>
            </a:pP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按月进行通报</a:t>
            </a:r>
            <a:endParaRPr lang="en-US" altLang="zh-CN" sz="3200" b="1" dirty="0">
              <a:solidFill>
                <a:schemeClr val="folHlin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0066CC"/>
              </a:buClr>
              <a:buSzPct val="80000"/>
              <a:buBlip>
                <a:blip r:embed="rId1"/>
              </a:buBlip>
            </a:pPr>
            <a:r>
              <a:rPr lang="zh-CN" altLang="en-US" sz="3200" b="1" dirty="0">
                <a:solidFill>
                  <a:schemeClr val="folHlink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下一年度资金与绩效挂钩</a:t>
            </a:r>
            <a:endParaRPr lang="zh-CN" altLang="en-US" sz="3200" b="1" dirty="0">
              <a:solidFill>
                <a:schemeClr val="folHlink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34819" name="Picture 5" descr="u=4206932149,2521630476&amp;fm=26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2060575"/>
            <a:ext cx="2968625" cy="31686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4820" name="Group 4"/>
          <p:cNvGrpSpPr/>
          <p:nvPr/>
        </p:nvGrpSpPr>
        <p:grpSpPr>
          <a:xfrm>
            <a:off x="1428750" y="428625"/>
            <a:ext cx="3887788" cy="792163"/>
            <a:chOff x="605" y="15"/>
            <a:chExt cx="2449" cy="499"/>
          </a:xfrm>
        </p:grpSpPr>
        <p:sp>
          <p:nvSpPr>
            <p:cNvPr id="15365" name="五边形 24"/>
            <p:cNvSpPr>
              <a:spLocks noChangeArrowheads="1"/>
            </p:cNvSpPr>
            <p:nvPr/>
          </p:nvSpPr>
          <p:spPr bwMode="auto">
            <a:xfrm>
              <a:off x="605" y="60"/>
              <a:ext cx="2449" cy="432"/>
            </a:xfrm>
            <a:prstGeom prst="homePlate">
              <a:avLst>
                <a:gd name="adj" fmla="val 49997"/>
              </a:avLst>
            </a:prstGeom>
            <a:solidFill>
              <a:srgbClr val="CCCC00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34823" name="AutoShape 9"/>
            <p:cNvSpPr/>
            <p:nvPr/>
          </p:nvSpPr>
          <p:spPr>
            <a:xfrm>
              <a:off x="605" y="15"/>
              <a:ext cx="2256" cy="4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96861"/>
              </a:schemeClr>
            </a:solidFill>
            <a:ln w="9525">
              <a:noFill/>
            </a:ln>
          </p:spPr>
          <p:txBody>
            <a:bodyPr wrap="none" anchor="ctr" anchorCtr="0"/>
            <a:p>
              <a:pPr algn="ctr">
                <a:lnSpc>
                  <a:spcPct val="125000"/>
                </a:lnSpc>
              </a:pP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强化绩效管理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4821" name="图片 6" descr="about_us_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75"/>
            <a:ext cx="1285875" cy="1285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微软雅黑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微软雅黑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默认设计模板">
  <a:themeElements>
    <a:clrScheme name="7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默认设计模板">
      <a:majorFont>
        <a:latin typeface="微软雅黑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WPS 演示</Application>
  <PresentationFormat>全屏显示(4:3)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楷体_GB2312</vt:lpstr>
      <vt:lpstr>新宋体</vt:lpstr>
      <vt:lpstr>+mn-ea</vt:lpstr>
      <vt:lpstr>Segoe Print</vt:lpstr>
      <vt:lpstr>黑体</vt:lpstr>
      <vt:lpstr>Bell MT</vt:lpstr>
      <vt:lpstr>Times New Roman</vt:lpstr>
      <vt:lpstr>Arial Unicode MS</vt:lpstr>
      <vt:lpstr>Times New Roman</vt:lpstr>
      <vt:lpstr>1_默认设计模板</vt:lpstr>
      <vt:lpstr>2_默认设计模板</vt:lpstr>
      <vt:lpstr>7_默认设计模板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付长亮/政策体系处/科技教育司/农业部</dc:creator>
  <cp:lastModifiedBy>QQQ</cp:lastModifiedBy>
  <cp:revision>950</cp:revision>
  <dcterms:created xsi:type="dcterms:W3CDTF">2012-03-13T05:50:56Z</dcterms:created>
  <dcterms:modified xsi:type="dcterms:W3CDTF">2022-01-18T08:36:57Z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